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</p:sldIdLst>
  <p:sldSz cy="5143500" cx="9144000"/>
  <p:notesSz cx="6858000" cy="9144000"/>
  <p:embeddedFontLst>
    <p:embeddedFont>
      <p:font typeface="Roboto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Roboto-boldItalic.fntdata"/><Relationship Id="rId106" Type="http://schemas.openxmlformats.org/officeDocument/2006/relationships/font" Target="fonts/Roboto-italic.fntdata"/><Relationship Id="rId105" Type="http://schemas.openxmlformats.org/officeDocument/2006/relationships/font" Target="fonts/Roboto-bold.fntdata"/><Relationship Id="rId104" Type="http://schemas.openxmlformats.org/officeDocument/2006/relationships/font" Target="fonts/Roboto-regular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311700" y="3273775"/>
            <a:ext cx="8520600" cy="64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Require.js Module Loader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600" y="420500"/>
            <a:ext cx="2405566" cy="25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Problems with Large Applications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Problems while Developing Large Scale Applications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89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Large Code Base often leads to less Modularised structure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Including Multiple Libraries and Script file in an Application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Unmanaged and Circular Dependencies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Polluted Global Namespaces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Unmanaged Browser Memory  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Large amount of network calls to load dynamic scripts and resources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E</a:t>
            </a:r>
            <a:r>
              <a:rPr lang="en" sz="1200">
                <a:solidFill>
                  <a:srgbClr val="000000"/>
                </a:solidFill>
              </a:rPr>
              <a:t>nsuring that Scripts and resources are loaded effectively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662" y="3028675"/>
            <a:ext cx="320992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Loading Multiple JavaScript 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18025" y="3594725"/>
            <a:ext cx="8593200" cy="131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Developer need to </a:t>
            </a:r>
            <a:r>
              <a:rPr lang="en" sz="1400">
                <a:solidFill>
                  <a:srgbClr val="000000"/>
                </a:solidFill>
              </a:rPr>
              <a:t>explicitly</a:t>
            </a:r>
            <a:r>
              <a:rPr lang="en" sz="1400">
                <a:solidFill>
                  <a:srgbClr val="000000"/>
                </a:solidFill>
              </a:rPr>
              <a:t> maintain the order in which scripts have to be loaded.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Loading the script in incorrect order may introduce inconsistencies and errors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25" y="1084325"/>
            <a:ext cx="77343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Loading and Execution of Multiple Scripts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585912"/>
            <a:ext cx="70866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Unmanaged </a:t>
            </a:r>
            <a:r>
              <a:rPr b="1" lang="en"/>
              <a:t>Dependencies: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69050" y="3188850"/>
            <a:ext cx="8101500" cy="176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The above files are dependent on each other. 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For “Employee.js”, we need to have “Manager” which is defined in “Manager.js”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For “Manager.js” to execute, we need to have “Employee” constructor function defined in “Employee.js”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These files are interdependent on each other.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49" y="1208350"/>
            <a:ext cx="3617500" cy="159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800" y="1208350"/>
            <a:ext cx="4197724" cy="159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Managing Dependencies	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96575" y="2908875"/>
            <a:ext cx="8520600" cy="161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Script files may be Dependent on other script files.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1200">
                <a:solidFill>
                  <a:srgbClr val="000000"/>
                </a:solidFill>
              </a:rPr>
              <a:t>“IncrementSalary”</a:t>
            </a:r>
            <a:r>
              <a:rPr lang="en" sz="1200">
                <a:solidFill>
                  <a:srgbClr val="000000"/>
                </a:solidFill>
              </a:rPr>
              <a:t> is dependent on “</a:t>
            </a:r>
            <a:r>
              <a:rPr b="1" lang="en" sz="1200">
                <a:solidFill>
                  <a:srgbClr val="000000"/>
                </a:solidFill>
              </a:rPr>
              <a:t>Employee.js</a:t>
            </a:r>
            <a:r>
              <a:rPr lang="en" sz="1200">
                <a:solidFill>
                  <a:srgbClr val="000000"/>
                </a:solidFill>
              </a:rPr>
              <a:t>”.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Need to ensure that “Employee.js” is loaded first.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Dependencies need to be managed in order to ensure that the application works fine.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In a large Application, there are 100s of script file, therefore managing dependency is difficult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75" y="978187"/>
            <a:ext cx="66294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Polluting Global Scopes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3278175"/>
            <a:ext cx="8520600" cy="174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There might be several variables storing intermediate values.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If not managed properly, these values might be added to the global scope.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As more and more global variables are added, there might be higher chances of inconsistency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Browser have limited amount of memory.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Global Scope Pollution should be avoided.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5" y="1122325"/>
            <a:ext cx="5478675" cy="180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Loading </a:t>
            </a:r>
            <a:r>
              <a:rPr b="1" lang="en" sz="1800"/>
              <a:t>Unnecessary</a:t>
            </a:r>
            <a:r>
              <a:rPr b="1" lang="en" sz="1800"/>
              <a:t> Script Files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84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Application may load all the Available Script files at once</a:t>
            </a:r>
            <a:r>
              <a:rPr lang="en" sz="1200">
                <a:solidFill>
                  <a:srgbClr val="000000"/>
                </a:solidFill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000000"/>
                </a:solidFill>
              </a:rPr>
              <a:t>Scenario: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There might be multiple script files in an Application.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Each Script File accomplish a specific task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User of the Application may not perform all the tasks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Scripts are loaded unnecessarily. </a:t>
            </a:r>
          </a:p>
          <a:p>
            <a:pPr indent="-304800" lvl="0" marL="45720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Loading more scripts require Network Bandwidth</a:t>
            </a:r>
          </a:p>
          <a:p>
            <a:pPr indent="-304800" lvl="0" marL="45720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Slows down the Application</a:t>
            </a:r>
          </a:p>
          <a:p>
            <a:pPr indent="-304800" lvl="0" marL="45720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Increase Browser Load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Chrome Developer Tools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Network Tab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5" y="1711874"/>
            <a:ext cx="8413152" cy="26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Table of Content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Understanding how HTML page in Rendered</a:t>
            </a:r>
          </a:p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Understanding Problems associated with Large Scale Applications</a:t>
            </a:r>
          </a:p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JavaScript Module Pattern</a:t>
            </a:r>
          </a:p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What is Require.js</a:t>
            </a:r>
          </a:p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Loading Modules with “Require”</a:t>
            </a:r>
          </a:p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Creating Modules</a:t>
            </a:r>
          </a:p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Resolving Problems with Require.js</a:t>
            </a:r>
          </a:p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Other Module Loaders</a:t>
            </a:r>
          </a:p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Optimization using Require.js</a:t>
            </a:r>
          </a:p>
          <a:p>
            <a:pPr indent="-292100" lvl="0" marL="4572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000">
                <a:solidFill>
                  <a:schemeClr val="dk1"/>
                </a:solidFill>
              </a:rPr>
              <a:t>Configuring Require.js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Performance Tab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73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Resolving Problems using “Async” &amp; “Defer”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Progressive Loading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5973"/>
            <a:ext cx="6531725" cy="32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Loading Files </a:t>
            </a:r>
            <a:r>
              <a:rPr b="1" lang="en" sz="1800"/>
              <a:t>Asynchronously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173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There are alternates to load files asynchronously: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Defer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Async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Both </a:t>
            </a:r>
            <a:r>
              <a:rPr lang="en" sz="1000">
                <a:solidFill>
                  <a:srgbClr val="000000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 and </a:t>
            </a:r>
            <a:r>
              <a:rPr lang="en" sz="1000">
                <a:solidFill>
                  <a:srgbClr val="000000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defer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 scripts begin to download immediately without pausing the parser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75" y="3026625"/>
            <a:ext cx="84582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Using Async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2997250"/>
            <a:ext cx="8520600" cy="157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Async allows following:</a:t>
            </a:r>
          </a:p>
          <a:p>
            <a:pPr indent="-301625" lvl="0" marL="749300" rtl="0"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95833"/>
              <a:buAutoNum type="arabicPeriod"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Make par­al­lel requests to fetch the files.</a:t>
            </a:r>
          </a:p>
          <a:p>
            <a:pPr indent="-301625" lvl="0" marL="749300" rtl="0"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95833"/>
              <a:buAutoNum type="arabicPeriod"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Con­tinue pars­ing the doc­u­ment as if it was never interrupted.</a:t>
            </a:r>
          </a:p>
          <a:p>
            <a:pPr indent="-301625" lvl="0" marL="749300" rtl="0">
              <a:spcBef>
                <a:spcPts val="0"/>
              </a:spcBef>
              <a:spcAft>
                <a:spcPts val="1100"/>
              </a:spcAft>
              <a:buClr>
                <a:srgbClr val="242729"/>
              </a:buClr>
              <a:buSzPct val="95833"/>
              <a:buAutoNum type="arabicPeriod"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Exe­cute the indi­vid­ual scripts the moment the files are downloaded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1233487"/>
            <a:ext cx="62769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Using Defer 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3120775"/>
            <a:ext cx="8520600" cy="1448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Defer allows the following:</a:t>
            </a:r>
          </a:p>
          <a:p>
            <a:pPr indent="-301625" lvl="0" marL="749300" rtl="0"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ct val="95833"/>
              <a:buAutoNum type="arabicPeriod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Make par­al­lel requests to fetch the indi­vid­ual files.</a:t>
            </a:r>
          </a:p>
          <a:p>
            <a:pPr indent="-301625" lvl="0" marL="749300" rtl="0"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ct val="95833"/>
              <a:buAutoNum type="arabicPeriod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Con­tinue pars­ing the doc­u­ment as if it was never interrupted.</a:t>
            </a:r>
          </a:p>
          <a:p>
            <a:pPr indent="-301625" lvl="0" marL="749300" rtl="0"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ct val="95833"/>
              <a:buAutoNum type="arabicPeriod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Fin­ish pars­ing the doc­u­ment even if the script files have downloaded.</a:t>
            </a:r>
          </a:p>
          <a:p>
            <a:pPr indent="-301625" lvl="0" marL="749300" rtl="0"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ct val="95833"/>
              <a:buAutoNum type="arabicPeriod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Exe­cute each script in the order they were encoun­tered in the document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1262062"/>
            <a:ext cx="59817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Problem with Async and Defer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Async Cannot ensure the order of execution of scripts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Async Cannot ensure Order of Loading of Scripts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Defer need to ensure the order of Script Loading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Browser Optimisations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191200" y="3814600"/>
            <a:ext cx="8641200" cy="127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As a part of optimisations done by the browser:</a:t>
            </a:r>
          </a:p>
          <a:p>
            <a:pPr indent="-3048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200"/>
              <a:t>Parser look for all the script and style files included in the html page</a:t>
            </a:r>
          </a:p>
          <a:p>
            <a:pPr indent="-3048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200"/>
              <a:t>Request for Script and Style Files are sent on network </a:t>
            </a:r>
          </a:p>
          <a:p>
            <a:pPr indent="-304800" lvl="0" marL="457200">
              <a:spcBef>
                <a:spcPts val="0"/>
              </a:spcBef>
              <a:buSzPct val="100000"/>
              <a:buAutoNum type="arabicPeriod"/>
            </a:pPr>
            <a:r>
              <a:rPr lang="en" sz="1200"/>
              <a:t>Increase the speed since parser is not waiting for file to download first and then execute it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950"/>
            <a:ext cx="8641200" cy="319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JavaScript Design Pattern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Browser Parsing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Modular Code Structure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242729"/>
                </a:solidFill>
                <a:highlight>
                  <a:srgbClr val="FFFFFF"/>
                </a:highlight>
              </a:rPr>
              <a:t>Dividing a software system into smaller and maintainable modules.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242729"/>
                </a:solidFill>
                <a:highlight>
                  <a:srgbClr val="FFFFFF"/>
                </a:highlight>
              </a:rPr>
              <a:t>Each building block of a system should have only a single responsibility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242729"/>
                </a:solidFill>
                <a:highlight>
                  <a:srgbClr val="FFFFFF"/>
                </a:highlight>
              </a:rPr>
              <a:t>Much better to have a single class/object that has responsibility over a single part of the functionality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System elements should have exclusivity and singularity of purpose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Logical or physical constraint which delineates a given set of responsibilities.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Enables system to have reusable components.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Eliminate the duplication of functionality.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Restrict the scope of work to a maintainable size.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/>
              <a:t>Module Pattern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Module Pattern</a:t>
            </a:r>
            <a:r>
              <a:rPr lang="en" sz="1200">
                <a:solidFill>
                  <a:srgbClr val="000000"/>
                </a:solidFill>
              </a:rPr>
              <a:t> is used in case: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Provide Modularized Code Structure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Providing Single Responsibility to each Module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Provide Implementation for Public and Private Encapsulation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Create Usable and Maintainable Code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Based on IIFE (Immediately </a:t>
            </a:r>
            <a:r>
              <a:rPr lang="en" sz="1200">
                <a:solidFill>
                  <a:srgbClr val="000000"/>
                </a:solidFill>
              </a:rPr>
              <a:t>Invoked</a:t>
            </a:r>
            <a:r>
              <a:rPr lang="en" sz="1200">
                <a:solidFill>
                  <a:srgbClr val="000000"/>
                </a:solidFill>
              </a:rPr>
              <a:t> Function Expression)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Create a </a:t>
            </a:r>
            <a:r>
              <a:rPr lang="en" sz="1200">
                <a:solidFill>
                  <a:srgbClr val="000000"/>
                </a:solidFill>
              </a:rPr>
              <a:t>separate</a:t>
            </a:r>
            <a:r>
              <a:rPr lang="en" sz="1200">
                <a:solidFill>
                  <a:srgbClr val="000000"/>
                </a:solidFill>
              </a:rPr>
              <a:t> scope for the execution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Object, Functions and Properties are exposed from the Scope Created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799" y="152400"/>
            <a:ext cx="53554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5" y="287250"/>
            <a:ext cx="820102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75" y="152400"/>
            <a:ext cx="815236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0" y="152400"/>
            <a:ext cx="733007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Understanding Module Pattern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152475"/>
            <a:ext cx="8520600" cy="204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Creating an IIFE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IIFE stands for Immediately </a:t>
            </a:r>
            <a:r>
              <a:rPr lang="en" sz="1200">
                <a:solidFill>
                  <a:srgbClr val="000000"/>
                </a:solidFill>
              </a:rPr>
              <a:t>Executable</a:t>
            </a:r>
            <a:r>
              <a:rPr lang="en" sz="1200">
                <a:solidFill>
                  <a:srgbClr val="000000"/>
                </a:solidFill>
              </a:rPr>
              <a:t> function Expression.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It consists of creating an anonymous function and self invoking the function.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IIFE creates a </a:t>
            </a:r>
            <a:r>
              <a:rPr lang="en" sz="1200">
                <a:solidFill>
                  <a:srgbClr val="000000"/>
                </a:solidFill>
              </a:rPr>
              <a:t>separate</a:t>
            </a:r>
            <a:r>
              <a:rPr lang="en" sz="1200">
                <a:solidFill>
                  <a:srgbClr val="000000"/>
                </a:solidFill>
              </a:rPr>
              <a:t> scope and wraps all the implementation in that scope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It further Exposes only the code which is required outside. IIFE represents a scope.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2" y="3449387"/>
            <a:ext cx="78200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Creating an IIFE..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buNone/>
            </a:pPr>
            <a:r>
              <a:rPr lang="en" sz="1200"/>
              <a:t>When a function expression is created: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SzPct val="100000"/>
            </a:pPr>
            <a:r>
              <a:rPr lang="en" sz="1200"/>
              <a:t>A new scope is created for the expression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SzPct val="100000"/>
            </a:pPr>
            <a:r>
              <a:rPr lang="en" sz="1200"/>
              <a:t>Anything declared inside this scope, will be limited to function expression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SzPct val="100000"/>
            </a:pPr>
            <a:r>
              <a:rPr lang="en" sz="1200"/>
              <a:t>Once the function expression finishes execution, scope is destroyed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SzPct val="100000"/>
            </a:pPr>
            <a:r>
              <a:rPr lang="en" sz="1200"/>
              <a:t>If function expression returns data, scope is retained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SzPct val="100000"/>
            </a:pPr>
            <a:r>
              <a:rPr lang="en" sz="1200"/>
              <a:t>Function Expressions do not pollute global scope.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Creating Module using IIFE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152475"/>
            <a:ext cx="8520600" cy="131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Further, the newly created scope is namespaced to access any returned function or Objects.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	The newly created scope is namespaced a “Module”.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	We can add Methods and Properties to be exposed to Global Scope using Module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87" y="2593850"/>
            <a:ext cx="78962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Adding Private Properties to Module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311700" y="1152475"/>
            <a:ext cx="8520600" cy="131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Adding Private Properties to Module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	We can process data inside Module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	Private member can be added to the Module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25" y="2619550"/>
            <a:ext cx="7868850" cy="2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HTML Page Processing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5" y="1630502"/>
            <a:ext cx="7203073" cy="23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Exposing Public Functions from Module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311700" y="1017725"/>
            <a:ext cx="8520600" cy="123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Exposing Functions and Properties from IIFE: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The properties can be exposed from IIFE, using “return” keyword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The properties returned from IIFE are exposed to the Global Scope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24" y="2453825"/>
            <a:ext cx="5987574" cy="2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50" y="152400"/>
            <a:ext cx="81857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Module Pattern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50" y="1152474"/>
            <a:ext cx="7533601" cy="38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What Require.js Help to Conquer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9" y="807725"/>
            <a:ext cx="4312324" cy="36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Single Responsibility Principle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121" y="1152471"/>
            <a:ext cx="5480599" cy="36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Single Responsibility Principle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311700" y="1152475"/>
            <a:ext cx="8520600" cy="379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Every module or class should have responsibility over a single part of the functionality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Responsibility should be entirely encapsulated by the class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Module should have one, and only one, reason to be changed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Two aspects of the problem are really two separate responsibilities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It Helps to achieve</a:t>
            </a:r>
          </a:p>
          <a:p>
            <a:pPr indent="-228600" lvl="1" marL="914400" rtl="0">
              <a:spcBef>
                <a:spcPts val="0"/>
              </a:spcBef>
              <a:buClr>
                <a:srgbClr val="222222"/>
              </a:buClr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Organised Code</a:t>
            </a:r>
          </a:p>
          <a:p>
            <a:pPr indent="-228600" lvl="1" marL="914400" rtl="0">
              <a:spcBef>
                <a:spcPts val="0"/>
              </a:spcBef>
              <a:buClr>
                <a:srgbClr val="222222"/>
              </a:buClr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Less Fragile Script Files</a:t>
            </a:r>
          </a:p>
          <a:p>
            <a:pPr indent="-228600" lvl="1" marL="914400" rtl="0">
              <a:spcBef>
                <a:spcPts val="0"/>
              </a:spcBef>
              <a:buClr>
                <a:srgbClr val="222222"/>
              </a:buClr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Less Coupling</a:t>
            </a:r>
          </a:p>
          <a:p>
            <a:pPr indent="-228600" lvl="1" marL="914400" rtl="0">
              <a:spcBef>
                <a:spcPts val="0"/>
              </a:spcBef>
              <a:buClr>
                <a:srgbClr val="222222"/>
              </a:buClr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Unit Testable</a:t>
            </a:r>
          </a:p>
          <a:p>
            <a:pPr indent="-228600" lvl="1" marL="914400" rtl="0">
              <a:spcBef>
                <a:spcPts val="0"/>
              </a:spcBef>
              <a:buClr>
                <a:srgbClr val="222222"/>
              </a:buClr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Maintainable</a:t>
            </a:r>
          </a:p>
          <a:p>
            <a:pPr indent="-228600" lvl="1" marL="914400" rtl="0">
              <a:spcBef>
                <a:spcPts val="0"/>
              </a:spcBef>
              <a:buClr>
                <a:srgbClr val="222222"/>
              </a:buClr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Makes Life of Developer easy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Dependency Injection and </a:t>
            </a:r>
            <a:r>
              <a:rPr b="1" lang="en" sz="1800"/>
              <a:t>Management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52475"/>
            <a:ext cx="8520600" cy="391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</a:rPr>
              <a:t>Dependency Injection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 is a technique whereby one object supplies the dependencies of another object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An injection is the passing of a dependency to a dependent object that would use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A third party script is involved in managing the dependencies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Scripts at runtime specifies their dependency to the external module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This External Modules look for the dependent files and loads them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Once the dependent files are loaded, it executes.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The dependency is then fed to the requesting script files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File Load is Deferred until it is Required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Using Require.js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What is Require.js</a:t>
            </a:r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5195400" cy="56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DOM Parsing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61925" y="970725"/>
            <a:ext cx="4410300" cy="395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000">
                <a:solidFill>
                  <a:srgbClr val="000000"/>
                </a:solidFill>
              </a:rPr>
              <a:t>Following steps are involved: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000000"/>
              </a:solidFill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000">
                <a:solidFill>
                  <a:srgbClr val="000000"/>
                </a:solidFill>
              </a:rPr>
              <a:t>Browser reads the raw HTML bytes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000">
                <a:solidFill>
                  <a:srgbClr val="000000"/>
                </a:solidFill>
              </a:rPr>
              <a:t>String of characters are converted to distinct tokens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000">
                <a:solidFill>
                  <a:srgbClr val="000000"/>
                </a:solidFill>
              </a:rPr>
              <a:t>Tokens are then converted in DOM Object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000">
                <a:solidFill>
                  <a:srgbClr val="000000"/>
                </a:solidFill>
              </a:rPr>
              <a:t>Rules and properties are defined for DOM Objects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292100" lvl="0" marL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000">
                <a:solidFill>
                  <a:srgbClr val="000000"/>
                </a:solidFill>
              </a:rPr>
              <a:t>DOM Objects are linked to parent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75" y="1994575"/>
            <a:ext cx="4220275" cy="17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What are AMD Modules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311700" y="1152475"/>
            <a:ext cx="8520600" cy="381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AMD Stands for Asynchronous Module Definition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Proposed API Definition for loading scripts asynchronously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Require.js is AMD Module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Require.js implements API exposed by AMD Definitions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Why is AMD Required ?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Performance (Async enhances the Performance)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Modular (Modular Implementation of Code)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Reduce Global Variable 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Maintain Dependency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Encapsulate Code in smaller, more logically organised files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What is Require.js ?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69050" y="1017725"/>
            <a:ext cx="8520600" cy="394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Require.js is a JavaScript Module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Primarily used as a Module Loader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Implements Asynchronous Module Definition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</a:rPr>
              <a:t>Why Require.js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Optimize Loading of Static Resources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Also Works with other languages like Rhino and Node.js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Dependency Injection and Dependency Management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Using RequireJS makes code more Simpler and Modularized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Enhance Speed and Quality of Code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Each Module handler a Single Responsibility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/>
              <a:t>Why Require.js ..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11700" y="1152475"/>
            <a:ext cx="8520600" cy="387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It provides us with the </a:t>
            </a:r>
            <a:r>
              <a:rPr lang="en" sz="1200">
                <a:solidFill>
                  <a:srgbClr val="000000"/>
                </a:solidFill>
              </a:rPr>
              <a:t>Mechanism</a:t>
            </a:r>
            <a:r>
              <a:rPr lang="en" sz="1200">
                <a:solidFill>
                  <a:srgbClr val="000000"/>
                </a:solidFill>
              </a:rPr>
              <a:t> to load files concurrently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Created Modules which contains set of related functions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Lazy Loading of files when required.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Helps to Optimise the Script loading.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Asynchronous Loading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Parallel Loading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Loads Script asynchronously and Maintains Order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Require.js 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400" y="1171874"/>
            <a:ext cx="7258250" cy="38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Defining a Simple Module using Require.js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3018775"/>
            <a:ext cx="8520600" cy="155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“</a:t>
            </a:r>
            <a:r>
              <a:rPr b="1" lang="en">
                <a:solidFill>
                  <a:srgbClr val="000000"/>
                </a:solidFill>
              </a:rPr>
              <a:t>Define</a:t>
            </a:r>
            <a:r>
              <a:rPr lang="en">
                <a:solidFill>
                  <a:srgbClr val="000000"/>
                </a:solidFill>
              </a:rPr>
              <a:t>” keyword is used to define a require module.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The Object literal specifies the properties to be exposed from the Module.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The Specified module can be loaded using “</a:t>
            </a:r>
            <a:r>
              <a:rPr b="1" lang="en">
                <a:solidFill>
                  <a:srgbClr val="000000"/>
                </a:solidFill>
              </a:rPr>
              <a:t>Require</a:t>
            </a:r>
            <a:r>
              <a:rPr lang="en">
                <a:solidFill>
                  <a:srgbClr val="000000"/>
                </a:solidFill>
              </a:rPr>
              <a:t>” Keyword.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50" y="1163004"/>
            <a:ext cx="7614350" cy="142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Including Require.js Module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311700" y="3590475"/>
            <a:ext cx="8520600" cy="1321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Module can be loaded using “Require” keyword.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We need not to specify “.js” while including a script file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By default “Require.js” look for the file with same name and “.js” extension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75" y="1152475"/>
            <a:ext cx="6755074" cy="23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Network Call without Require.js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311700" y="2839975"/>
            <a:ext cx="8520600" cy="172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When we are not using “Require.js”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The request to load script files are handled by the Parser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Loading script using Parser, loads it in synchronous manner.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9325"/>
            <a:ext cx="8383174" cy="12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Using Require.js to Load Scripts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11700" y="3128975"/>
            <a:ext cx="8520600" cy="165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Using Require.js to load script: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Script are loaded by Require.js Library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Scripts are Loaded Asynchronously.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00" y="1232373"/>
            <a:ext cx="8004498" cy="153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Application with Multiple Entry Points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11700" y="3891200"/>
            <a:ext cx="8520600" cy="111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This method is basically used when: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Application has multiple Entry Points</a:t>
            </a:r>
          </a:p>
          <a:p>
            <a:pPr indent="-3048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File Dependencies are independent of each other.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25" y="1128050"/>
            <a:ext cx="6636394" cy="256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Application with Single Entry Point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11700" y="2369475"/>
            <a:ext cx="8520600" cy="21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“Data-main” is a 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pecial attribute that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“require.js”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will check to Start Script Loading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</a:pPr>
            <a:r>
              <a:rPr lang="en" sz="1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“data-main” is Intended for use when the Page just has One Main Entry Point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“main.js”Usually used to Set Up Configuration Options and Initialize First Application Module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“main.js” is used to include other Scripts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“main.js”Used to define initial dependency between the Modules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852900" cy="10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CSS Parsing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217875" y="2177300"/>
            <a:ext cx="4614300" cy="232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400">
                <a:solidFill>
                  <a:srgbClr val="000000"/>
                </a:solidFill>
              </a:rPr>
              <a:t>On Encountering a Link Tag: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On encountering a “link” tag:</a:t>
            </a:r>
          </a:p>
          <a:p>
            <a:pPr indent="-228600" lvl="1" marL="914400" rtl="0">
              <a:spcBef>
                <a:spcPts val="0"/>
              </a:spcBef>
              <a:buClr>
                <a:schemeClr val="accent2"/>
              </a:buClr>
              <a:buFont typeface="Roboto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 request is dispatched to load CSS file</a:t>
            </a:r>
          </a:p>
          <a:p>
            <a:pPr indent="-228600" lvl="1" marL="914400" rtl="0">
              <a:spcBef>
                <a:spcPts val="0"/>
              </a:spcBef>
              <a:buClr>
                <a:schemeClr val="accent2"/>
              </a:buClr>
              <a:buFont typeface="Roboto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Parser parses the style file</a:t>
            </a:r>
          </a:p>
          <a:p>
            <a:pPr indent="-228600" lvl="1" marL="914400" rtl="0">
              <a:spcBef>
                <a:spcPts val="0"/>
              </a:spcBef>
              <a:buClr>
                <a:schemeClr val="accent2"/>
              </a:buClr>
              <a:buFont typeface="Roboto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Parser converts CSS into CSSOM</a:t>
            </a:r>
          </a:p>
          <a:p>
            <a:pPr indent="-228600" lvl="1" marL="914400" rtl="0">
              <a:spcBef>
                <a:spcPts val="0"/>
              </a:spcBef>
              <a:buClr>
                <a:schemeClr val="accent2"/>
              </a:buClr>
              <a:buFont typeface="Roboto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CSSOM resembles a tree like structure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00" y="1925100"/>
            <a:ext cx="3742300" cy="1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201775"/>
            <a:ext cx="4391949" cy="4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Specify Main File to Require.js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0" y="1786024"/>
            <a:ext cx="8647226" cy="16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Defining Modules using Require.js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Defining Modules</a:t>
            </a: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311700" y="1152475"/>
            <a:ext cx="8520600" cy="3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Simple Name/Value Pair: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If the module do not have any dependencies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Values to be exposed are just collection of “name/value” pair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Can be defined using String Literal</a:t>
            </a:r>
          </a:p>
          <a:p>
            <a:pPr indent="-304800" lvl="0" marL="457200" rtl="0">
              <a:lnSpc>
                <a:spcPct val="160000"/>
              </a:lnSpc>
              <a:spcBef>
                <a:spcPts val="100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The module shall be exposing a “String Literal” with defined properties</a:t>
            </a:r>
          </a:p>
          <a:p>
            <a:pPr indent="-304800" lvl="0" marL="457200" rtl="0">
              <a:lnSpc>
                <a:spcPct val="160000"/>
              </a:lnSpc>
              <a:spcBef>
                <a:spcPts val="100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Requiring this module shall make these “Name/Value” pair available to other modules</a:t>
            </a: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5" y="3657587"/>
            <a:ext cx="78009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Defining Modules..	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311700" y="1152475"/>
            <a:ext cx="8520600" cy="104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2</a:t>
            </a:r>
            <a:r>
              <a:rPr b="1" lang="en" sz="1200">
                <a:solidFill>
                  <a:srgbClr val="000000"/>
                </a:solidFill>
              </a:rPr>
              <a:t>. Defining Functions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Module with no dependency</a:t>
            </a:r>
          </a:p>
          <a:p>
            <a:pPr indent="-3048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We need to perform some preprocessing before returning Object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25" y="2472125"/>
            <a:ext cx="7423425" cy="24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Defining Modules..	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311700" y="1152475"/>
            <a:ext cx="8520600" cy="186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3</a:t>
            </a:r>
            <a:r>
              <a:rPr b="1" lang="en" sz="1200">
                <a:solidFill>
                  <a:srgbClr val="000000"/>
                </a:solidFill>
              </a:rPr>
              <a:t>. Defining Modules with Name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Module with No dependencies 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We need to define the name for the module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Module need to return a simple Name Value Pair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No Preprocessing need to be done.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62" y="3122662"/>
            <a:ext cx="70199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Define Modules..	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311700" y="1152475"/>
            <a:ext cx="8520600" cy="96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4. Defining Modules with Dependency</a:t>
            </a:r>
          </a:p>
          <a:p>
            <a:pPr indent="-3048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Specify the dependency of the Module on other modules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25" y="2226775"/>
            <a:ext cx="6846249" cy="26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Defining a Module..</a:t>
            </a:r>
          </a:p>
        </p:txBody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Managing Dependencies: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When dependencies are specified: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It specifies the Modules on which the current code is dependent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Require.js ensures that the required modules are loaded first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Once Require.js encounters a dependent code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A request is triggered to the network for the resource.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The requested module is loaded.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Once the requested modules are loaded, the script executes the dependency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lphaLcPeriod"/>
            </a:pPr>
            <a:r>
              <a:rPr lang="en" sz="1200">
                <a:solidFill>
                  <a:srgbClr val="000000"/>
                </a:solidFill>
              </a:rPr>
              <a:t>The script return the data from the dependent script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Defining Modules..</a:t>
            </a:r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311700" y="1152475"/>
            <a:ext cx="8520600" cy="122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5. Defining Modules with Name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We </a:t>
            </a:r>
            <a:r>
              <a:rPr lang="en" sz="1200">
                <a:solidFill>
                  <a:srgbClr val="000000"/>
                </a:solidFill>
              </a:rPr>
              <a:t>explicitly</a:t>
            </a:r>
            <a:r>
              <a:rPr lang="en" sz="1200">
                <a:solidFill>
                  <a:srgbClr val="000000"/>
                </a:solidFill>
              </a:rPr>
              <a:t> define name for the module created.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Other modules can load this module specifying the name instead of file path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50" y="2472974"/>
            <a:ext cx="6692299" cy="25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Requiring Modules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311700" y="1152475"/>
            <a:ext cx="8520600" cy="166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The Modules created can be loaded in another module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Modules can be loaded using: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Relative Path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Specified</a:t>
            </a:r>
            <a:r>
              <a:rPr lang="en" sz="1200">
                <a:solidFill>
                  <a:srgbClr val="000000"/>
                </a:solidFill>
              </a:rPr>
              <a:t> Module Name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87" y="3152075"/>
            <a:ext cx="8002624" cy="13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Adding </a:t>
            </a:r>
            <a:r>
              <a:rPr b="1" lang="en" sz="1800"/>
              <a:t>Hierarchical</a:t>
            </a:r>
            <a:r>
              <a:rPr b="1" lang="en" sz="1800"/>
              <a:t> Dependencies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311700" y="1017725"/>
            <a:ext cx="8520600" cy="64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Multiple dependencies can be added in Hierarchical Manner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Script can specify further Dependencies once the Parent Dependency is Resolved</a:t>
            </a:r>
          </a:p>
        </p:txBody>
      </p:sp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87" y="1909150"/>
            <a:ext cx="738187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>
            <p:ph idx="1" type="body"/>
          </p:nvPr>
        </p:nvSpPr>
        <p:spPr>
          <a:xfrm>
            <a:off x="311700" y="4274550"/>
            <a:ext cx="8520600" cy="90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“”dependencyTwo” is loaded once the “dependencyOne” module is loaded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Application can have multiple level of dependencies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Render Tree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375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Difference b/w Require and Define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Define </a:t>
            </a:r>
            <a:r>
              <a:rPr b="1" lang="en" sz="1200">
                <a:solidFill>
                  <a:srgbClr val="000000"/>
                </a:solidFill>
              </a:rPr>
              <a:t>is used when: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User need to expose a New Module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When Module need to export Object from itself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Require is used when: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User need not to expose a new Module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Existing Module are used.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When set of Existing Modules is needed to be integrated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When </a:t>
            </a:r>
            <a:r>
              <a:rPr lang="en" sz="1200">
                <a:solidFill>
                  <a:srgbClr val="000000"/>
                </a:solidFill>
              </a:rPr>
              <a:t>existing</a:t>
            </a:r>
            <a:r>
              <a:rPr lang="en" sz="1200">
                <a:solidFill>
                  <a:srgbClr val="000000"/>
                </a:solidFill>
              </a:rPr>
              <a:t> Modules </a:t>
            </a:r>
            <a:r>
              <a:rPr lang="en" sz="1200">
                <a:solidFill>
                  <a:srgbClr val="000000"/>
                </a:solidFill>
              </a:rPr>
              <a:t>combine</a:t>
            </a:r>
            <a:r>
              <a:rPr lang="en" sz="1200">
                <a:solidFill>
                  <a:srgbClr val="000000"/>
                </a:solidFill>
              </a:rPr>
              <a:t> to bring a bigger functionality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Require.js Optimization Method</a:t>
            </a: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Once the JavaScript Module is loaded, using Require.js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Require.js Caches the Module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Whenever there is a request for a Module, Require.js looks for the module in cache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If the Module is not found in cache, request for the module is sent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Once the Module is </a:t>
            </a:r>
            <a:r>
              <a:rPr lang="en" sz="1200">
                <a:solidFill>
                  <a:srgbClr val="000000"/>
                </a:solidFill>
              </a:rPr>
              <a:t>received</a:t>
            </a:r>
            <a:r>
              <a:rPr lang="en" sz="1200">
                <a:solidFill>
                  <a:srgbClr val="000000"/>
                </a:solidFill>
              </a:rPr>
              <a:t> from the network, it is cached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If the Module is found in Cache, the Module is returned from cache.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Hence Require.js manages Optimisation, by caching the Module</a:t>
            </a:r>
          </a:p>
          <a:p>
            <a:pPr lvl="0">
              <a:lnSpc>
                <a:spcPct val="16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Also the Circular Dependencies are managed by the following manner.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/>
              <a:t>Require.js Optimization Method.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050" y="1088725"/>
            <a:ext cx="5995348" cy="39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/>
              <a:t>Require.js Optimization Method..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311700" y="2782075"/>
            <a:ext cx="8520600" cy="1786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If the Module is already loaded, Require.js would cache the Module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No request would be sent for the Modules that are already Cached in the Require.js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In the above code, “depOne” will be loaded just once. Next time Cached version would be sent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In the following Manner, Require.js manages the optimization over the network calls 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50" y="1347200"/>
            <a:ext cx="8006350" cy="11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Solving Existing Problems using Require.js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How Require.js Resolves the Issue</a:t>
            </a:r>
          </a:p>
        </p:txBody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311700" y="2687325"/>
            <a:ext cx="8520600" cy="223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/>
              <a:t>Require.js </a:t>
            </a:r>
            <a:r>
              <a:rPr b="1" lang="en" sz="1200"/>
              <a:t>allows the following:</a:t>
            </a:r>
          </a:p>
          <a:p>
            <a:pPr indent="-301625" lvl="0" marL="749300" rtl="0">
              <a:lnSpc>
                <a:spcPct val="160000"/>
              </a:lnSpc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95833"/>
              <a:buAutoNum type="arabicPeriod"/>
            </a:pPr>
            <a:r>
              <a:rPr lang="en" sz="1150">
                <a:solidFill>
                  <a:srgbClr val="242729"/>
                </a:solidFill>
              </a:rPr>
              <a:t>Make par­al­lel requests to fetch the main file.</a:t>
            </a:r>
          </a:p>
          <a:p>
            <a:pPr indent="-301625" lvl="0" marL="749300" rtl="0">
              <a:lnSpc>
                <a:spcPct val="160000"/>
              </a:lnSpc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95833"/>
              <a:buAutoNum type="arabicPeriod"/>
            </a:pPr>
            <a:r>
              <a:rPr lang="en" sz="1150">
                <a:solidFill>
                  <a:srgbClr val="242729"/>
                </a:solidFill>
              </a:rPr>
              <a:t>Execute the main javascript file to find dependencies</a:t>
            </a:r>
          </a:p>
          <a:p>
            <a:pPr indent="-301625" lvl="0" marL="749300" rtl="0">
              <a:lnSpc>
                <a:spcPct val="160000"/>
              </a:lnSpc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95833"/>
              <a:buAutoNum type="arabicPeriod"/>
            </a:pPr>
            <a:r>
              <a:rPr lang="en" sz="1150">
                <a:solidFill>
                  <a:srgbClr val="242729"/>
                </a:solidFill>
              </a:rPr>
              <a:t>Con­tinue pars­ing the doc­u­ment.</a:t>
            </a:r>
          </a:p>
          <a:p>
            <a:pPr indent="-301625" lvl="0" marL="749300" rtl="0">
              <a:lnSpc>
                <a:spcPct val="160000"/>
              </a:lnSpc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95833"/>
              <a:buAutoNum type="arabicPeriod"/>
            </a:pPr>
            <a:r>
              <a:rPr lang="en" sz="1150">
                <a:solidFill>
                  <a:srgbClr val="242729"/>
                </a:solidFill>
              </a:rPr>
              <a:t>Load dependent script file asynchronously</a:t>
            </a:r>
          </a:p>
          <a:p>
            <a:pPr indent="-301625" lvl="0" marL="749300" rtl="0">
              <a:lnSpc>
                <a:spcPct val="160000"/>
              </a:lnSpc>
              <a:spcBef>
                <a:spcPts val="0"/>
              </a:spcBef>
              <a:spcAft>
                <a:spcPts val="1700"/>
              </a:spcAft>
              <a:buClr>
                <a:srgbClr val="242729"/>
              </a:buClr>
              <a:buSzPct val="95833"/>
              <a:buAutoNum type="arabicPeriod"/>
            </a:pPr>
            <a:r>
              <a:rPr lang="en" sz="1150">
                <a:solidFill>
                  <a:srgbClr val="242729"/>
                </a:solidFill>
              </a:rPr>
              <a:t>Fin­ish pars­ing the doc­u­ment even if the script files have downloaded.</a:t>
            </a:r>
          </a:p>
          <a:p>
            <a:pPr indent="-301625" lvl="0" marL="749300" rtl="0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Clr>
                <a:srgbClr val="242729"/>
              </a:buClr>
              <a:buSzPct val="95833"/>
              <a:buAutoNum type="arabicPeriod"/>
            </a:pPr>
            <a:r>
              <a:rPr lang="en" sz="1150">
                <a:solidFill>
                  <a:srgbClr val="242729"/>
                </a:solidFill>
              </a:rPr>
              <a:t>Exe­cute each script dependent script </a:t>
            </a:r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2"/>
            <a:ext cx="60198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Problem of Asynchronous Loading</a:t>
            </a:r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311700" y="1152475"/>
            <a:ext cx="8520600" cy="171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Require.js can be configured to Load Multiple Script Files Asynchronously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We can specify the modules which are required to load </a:t>
            </a:r>
            <a:r>
              <a:rPr lang="en" sz="1200">
                <a:solidFill>
                  <a:srgbClr val="000000"/>
                </a:solidFill>
              </a:rPr>
              <a:t>Asynchronously in the Application</a:t>
            </a:r>
            <a:r>
              <a:rPr lang="en" sz="1200">
                <a:solidFill>
                  <a:srgbClr val="000000"/>
                </a:solidFill>
              </a:rPr>
              <a:t> 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Module are loaded Asynchronously, but they are executed sequentially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Sequence is always maintained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Script files are asynchronously Loading, but do not </a:t>
            </a:r>
            <a:r>
              <a:rPr lang="en" sz="1200">
                <a:solidFill>
                  <a:srgbClr val="000000"/>
                </a:solidFill>
              </a:rPr>
              <a:t>interrupts</a:t>
            </a:r>
            <a:r>
              <a:rPr lang="en" sz="1200">
                <a:solidFill>
                  <a:srgbClr val="000000"/>
                </a:solidFill>
              </a:rPr>
              <a:t> Parser execution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67850"/>
            <a:ext cx="8520598" cy="14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Problem of Dependency </a:t>
            </a:r>
            <a:r>
              <a:rPr b="1" lang="en" sz="1800"/>
              <a:t>Management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11700" y="3573475"/>
            <a:ext cx="8520600" cy="99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Dependencies to be loaded can be specified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Dependent Modules can be loaded in Asynchronous manner, but they execute sequentially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All the modules are loaded before execution of inner code in “main.js” file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00" y="1152475"/>
            <a:ext cx="8389499" cy="19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/>
              <a:t>Problem of Dependency Management..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311700" y="3255625"/>
            <a:ext cx="8520600" cy="131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The Dependency can also be resolved by specifying in form of Hierarchy</a:t>
            </a: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3750"/>
            <a:ext cx="84010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Problem of Dependency Injection</a:t>
            </a:r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311700" y="1152475"/>
            <a:ext cx="8520600" cy="42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There might be scenario where we have conditional requirement for a module.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87" y="1717124"/>
            <a:ext cx="6199975" cy="31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How JavaScript is Executed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3305275"/>
            <a:ext cx="8520600" cy="178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On encountering a script tag, browser stops parsing of HTML file.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If Script is an external file, request to the network is dispatched to load the script file.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Once the script is loaded, it starts executing.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While the script is executed, the parser further render DOM elements.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Once the script execution stops, further parsing of DOM elements resumes.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214437"/>
            <a:ext cx="60198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Other Module Loader Available</a:t>
            </a:r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Other Commonly Used Module loaders are: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Common.js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ES6 Modules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Common.js Module Loader</a:t>
            </a:r>
          </a:p>
        </p:txBody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efine a series of specifications to help in the development of server-side JavaScript applications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Node.js developers originally intended to follow the CommonJS specification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Allow files to be loaded Synchronously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Major Downside of Common.js: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Synchronous API makes it not suitable for certain uses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One File per Module (Cannot have multiple module in a file)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Common.js Implementation</a:t>
            </a:r>
          </a:p>
        </p:txBody>
      </p:sp>
      <p:pic>
        <p:nvPicPr>
          <p:cNvPr id="563" name="Shape 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91527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ES6 Module</a:t>
            </a:r>
          </a:p>
        </p:txBody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Uses “export” and “import” for modules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Synch and Asynch Loading Supported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Syntactically Simple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No need to import any separate libraries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Major DrawBack: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Still not supported in majority of Browsers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ES6 Module Implementation:	</a:t>
            </a:r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25" y="1191100"/>
            <a:ext cx="76779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Configuring Require.js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Configuring Require.js</a:t>
            </a:r>
          </a:p>
        </p:txBody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Require.js can be configured in “main.js” file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We have different options available for configuring Require.js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BaseUrl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Paths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Shim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Config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WaitSecond</a:t>
            </a:r>
          </a:p>
          <a:p>
            <a:pPr indent="-304800" lvl="1" marL="9144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Deps and Callback</a:t>
            </a:r>
          </a:p>
          <a:p>
            <a:pPr indent="-304800" lvl="1" marL="9144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UrlArgs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Configuring Require.js	</a:t>
            </a:r>
          </a:p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311700" y="1152475"/>
            <a:ext cx="8520600" cy="81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The First file loaded using “data-main” can be used to configure Require.js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The configuration should be placed on the top before specifying any dependencies</a:t>
            </a:r>
          </a:p>
        </p:txBody>
      </p:sp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2201925"/>
            <a:ext cx="82867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Configuring Require.js..	</a:t>
            </a:r>
          </a:p>
        </p:txBody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311700" y="1152475"/>
            <a:ext cx="8520600" cy="231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b="1" lang="en" sz="1200">
                <a:solidFill>
                  <a:srgbClr val="000000"/>
                </a:solidFill>
              </a:rPr>
              <a:t>BaseUrl: Used to set the Base path for the Application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Any Static resource to be loaded, shall first look for the base path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Once the base path is read, the module location is calculated accordingly. 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Used to configure the base path of the Application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The Scripts are then loaded relative to the Base Path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In the Image below, the basePath is set as “js” folder, so any path specified will be relative to “js” folder</a:t>
            </a:r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75" y="3705287"/>
            <a:ext cx="37909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BaseUrl..</a:t>
            </a:r>
          </a:p>
        </p:txBody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311750" y="3613825"/>
            <a:ext cx="8520600" cy="96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** </a:t>
            </a:r>
            <a:r>
              <a:rPr b="1" lang="en" sz="1200">
                <a:solidFill>
                  <a:srgbClr val="000000"/>
                </a:solidFill>
              </a:rPr>
              <a:t>Note: Either one of the situation hold valid, precedence is given to the data-main attribute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9" y="915725"/>
            <a:ext cx="8637299" cy="235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193875"/>
            <a:ext cx="8520600" cy="53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Blocking Scripts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3556225"/>
            <a:ext cx="8520600" cy="127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000000"/>
                </a:solidFill>
              </a:rPr>
              <a:t>Browser waits for Scripts to finish loading and execution before it could render the page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000000"/>
              </a:solidFill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50" y="1170451"/>
            <a:ext cx="7979425" cy="21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“Path” Configuration</a:t>
            </a:r>
          </a:p>
        </p:txBody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371325" y="1017725"/>
            <a:ext cx="8520600" cy="82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Used to set up “path” for the scripts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“Path” can be seen as an alias for the relative file path</a:t>
            </a:r>
          </a:p>
          <a:p>
            <a:pPr lv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25" y="1934675"/>
            <a:ext cx="83248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>
            <p:ph idx="1" type="body"/>
          </p:nvPr>
        </p:nvSpPr>
        <p:spPr>
          <a:xfrm>
            <a:off x="409575" y="4000900"/>
            <a:ext cx="8520600" cy="82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Now we can access “jquery-2.1.1.min.js” with the alias name “jquery”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We can configure complex paths in “path” attribute.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/>
              <a:t>Configuring Require.js..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3.   Shim: 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Depend on 3rd Party Library that do not registers with Require by its own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Library like “Underscore” do not registers with Require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When “Underscore” is added to the page, it registers “_” variable of Global scope to be Underscore Library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Require pull the underscore dependency from global scope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“Exports” matches to the property in the “Global Scope”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The Global scope properties will now be referred as value provided in “exports”.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We can also define the dependency using “deps” attribute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Configuring Require.js</a:t>
            </a:r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25" y="1067850"/>
            <a:ext cx="8520598" cy="38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Configuring Require.js..</a:t>
            </a:r>
          </a:p>
        </p:txBody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254325" y="1017725"/>
            <a:ext cx="8520600" cy="132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4.   Config Option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This is used to define Global Configuration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These Global Configuration can be used in any require.js Module</a:t>
            </a:r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93725"/>
            <a:ext cx="83915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Configuring Require ..</a:t>
            </a:r>
          </a:p>
        </p:txBody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</a:rPr>
              <a:t>5.    waitSeconds:</a:t>
            </a: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Wait for number of seconds to wait before throwing Timeout Error</a:t>
            </a: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Module Loading is Asynchronous</a:t>
            </a:r>
          </a:p>
          <a:p>
            <a:pPr indent="-304800" lvl="0" marL="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If the script is taking time to load, it will send a timeout error.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12" y="2539587"/>
            <a:ext cx="517207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Configuring Require..</a:t>
            </a:r>
          </a:p>
        </p:txBody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311700" y="1152475"/>
            <a:ext cx="8520600" cy="119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6.    Deps and Callback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Deps specifies the list of dependent modules to be loaded as soon as Require.js is loaded in the system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Callback specifies the callback function that need to be invoked once the dependencies has finished loading.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50" y="2642125"/>
            <a:ext cx="68770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Configuring Require..</a:t>
            </a:r>
          </a:p>
        </p:txBody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311700" y="1152475"/>
            <a:ext cx="8520600" cy="80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00"/>
                </a:solidFill>
              </a:rPr>
              <a:t>7.   urlArgs: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Provide extra string argument is appended to the URLs that Require used to fetch resources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50" y="2088825"/>
            <a:ext cx="73342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What are Require.js Plugins</a:t>
            </a:r>
          </a:p>
        </p:txBody>
      </p:sp>
      <p:pic>
        <p:nvPicPr>
          <p:cNvPr id="662" name="Shape 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24" y="1091649"/>
            <a:ext cx="8011625" cy="18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Supported Plugins..</a:t>
            </a:r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92530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Text Plugins..</a:t>
            </a:r>
          </a:p>
        </p:txBody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Usually require loads only javascript files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These JavaScript files are executed as soon as they are downloaded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Text Plugins:</a:t>
            </a:r>
          </a:p>
          <a:p>
            <a:pPr indent="-304800" lvl="0" marL="457200" rtl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Loads files as Plain Text</a:t>
            </a:r>
          </a:p>
          <a:p>
            <a:pPr indent="-304800" lvl="0" marL="45720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Return text as string to the module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